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5" r:id="rId4"/>
    <p:sldId id="276" r:id="rId5"/>
    <p:sldId id="257" r:id="rId6"/>
    <p:sldId id="259" r:id="rId7"/>
    <p:sldId id="261" r:id="rId8"/>
    <p:sldId id="263" r:id="rId9"/>
    <p:sldId id="277" r:id="rId10"/>
    <p:sldId id="278" r:id="rId11"/>
    <p:sldId id="279" r:id="rId12"/>
    <p:sldId id="266" r:id="rId13"/>
    <p:sldId id="267" r:id="rId14"/>
    <p:sldId id="268" r:id="rId15"/>
    <p:sldId id="270" r:id="rId16"/>
    <p:sldId id="262" r:id="rId17"/>
    <p:sldId id="265" r:id="rId18"/>
    <p:sldId id="273" r:id="rId19"/>
    <p:sldId id="269" r:id="rId20"/>
    <p:sldId id="271" r:id="rId21"/>
    <p:sldId id="272" r:id="rId22"/>
    <p:sldId id="274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3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5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2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4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7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4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7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CCB9-AF52-4B10-BB07-C28A648E6C4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A4084-F44E-426D-A4BB-19A5986D7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://contrib.scikit-learn.org/imbalanced-lear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6/11/09/technology/for-election-day-chatter-twitter-ruled-social-media.html" TargetMode="External"/><Relationship Id="rId4" Type="http://schemas.openxmlformats.org/officeDocument/2006/relationships/hyperlink" Target="https://en.wikipedia.org/wiki/The_New_York_Tim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United_States_presidential_election,_201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Sentiment Analysis of Tweets Using Doc2vec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Joshua Acosta</a:t>
            </a:r>
          </a:p>
          <a:p>
            <a:r>
              <a:rPr lang="en-US" dirty="0" err="1" smtClean="0"/>
              <a:t>Yangyang</a:t>
            </a:r>
            <a:r>
              <a:rPr lang="en-US" dirty="0" smtClean="0"/>
              <a:t> Chen </a:t>
            </a:r>
          </a:p>
        </p:txBody>
      </p:sp>
    </p:spTree>
    <p:extLst>
      <p:ext uri="{BB962C8B-B14F-4D97-AF65-F5344CB8AC3E}">
        <p14:creationId xmlns:p14="http://schemas.microsoft.com/office/powerpoint/2010/main" val="22449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Review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Bai </a:t>
            </a:r>
            <a:r>
              <a:rPr lang="en-US" i="1" dirty="0" err="1"/>
              <a:t>Xue</a:t>
            </a:r>
            <a:r>
              <a:rPr lang="en-US" i="1" dirty="0"/>
              <a:t>, Chen Fu, Zhan </a:t>
            </a:r>
            <a:r>
              <a:rPr lang="en-US" i="1" dirty="0" err="1"/>
              <a:t>Shaobin</a:t>
            </a:r>
            <a:r>
              <a:rPr lang="en-US" dirty="0"/>
              <a:t>. </a:t>
            </a:r>
            <a:r>
              <a:rPr lang="en-US" b="1" dirty="0"/>
              <a:t>“A Study on Sentiment Computing and Classification of </a:t>
            </a:r>
            <a:r>
              <a:rPr lang="en-US" b="1" dirty="0" err="1"/>
              <a:t>Sina</a:t>
            </a:r>
            <a:r>
              <a:rPr lang="en-US" b="1" dirty="0"/>
              <a:t> Weibo with </a:t>
            </a:r>
            <a:r>
              <a:rPr lang="en-US" b="1" dirty="0" smtClean="0"/>
              <a:t>Word2vec”----</a:t>
            </a:r>
          </a:p>
          <a:p>
            <a:endParaRPr lang="en-US" b="1" u="sng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dirty="0" smtClean="0"/>
              <a:t>Create a specific sentiment dictionary for the objected social media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in Common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word2vec with other methodologies</a:t>
            </a:r>
          </a:p>
          <a:p>
            <a:endParaRPr lang="en-US" dirty="0" smtClean="0"/>
          </a:p>
          <a:p>
            <a:r>
              <a:rPr lang="en-US" dirty="0" smtClean="0"/>
              <a:t>Modified training method</a:t>
            </a:r>
          </a:p>
          <a:p>
            <a:endParaRPr lang="en-US" dirty="0"/>
          </a:p>
          <a:p>
            <a:r>
              <a:rPr lang="en-US" dirty="0" smtClean="0"/>
              <a:t>Challenges: Constant changing of language usage and meaning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1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goal of our project is to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classify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sentiments of Twitter posts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from the GOP Debate using the doc2vec algorithm in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order to determine whether the text is positive, negative, or neutral.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Tweets from first </a:t>
            </a:r>
            <a:r>
              <a:rPr lang="en-US" dirty="0"/>
              <a:t>GOP </a:t>
            </a:r>
            <a:r>
              <a:rPr lang="en-US" dirty="0" smtClean="0"/>
              <a:t>debate (in Ohio, 10 participants)</a:t>
            </a:r>
          </a:p>
          <a:p>
            <a:r>
              <a:rPr lang="en-US" dirty="0" smtClean="0"/>
              <a:t>13,871 tweets</a:t>
            </a:r>
          </a:p>
          <a:p>
            <a:r>
              <a:rPr lang="en-US" dirty="0" smtClean="0"/>
              <a:t>21 attributes</a:t>
            </a:r>
          </a:p>
          <a:p>
            <a:r>
              <a:rPr lang="en-US" dirty="0" smtClean="0"/>
              <a:t>According to </a:t>
            </a:r>
            <a:r>
              <a:rPr lang="en-US" dirty="0" err="1" smtClean="0"/>
              <a:t>Kaggle</a:t>
            </a:r>
            <a:r>
              <a:rPr lang="en-US" dirty="0" smtClean="0"/>
              <a:t> site, contributors </a:t>
            </a:r>
            <a:r>
              <a:rPr lang="en-US" dirty="0"/>
              <a:t>were asked if the tweet was relevant, which candidate was mentioned, what subject was mentioned, and then what the sentiment was for a given tweet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6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869" y="1334892"/>
            <a:ext cx="7157545" cy="51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Exploratory Data </a:t>
            </a:r>
            <a:r>
              <a:rPr lang="en-US" dirty="0" smtClean="0"/>
              <a:t>Analysis (continued)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68" y="1399243"/>
            <a:ext cx="7893055" cy="47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 Training and testing split 70/30</a:t>
            </a:r>
          </a:p>
          <a:p>
            <a:r>
              <a:rPr lang="en-US" dirty="0" smtClean="0"/>
              <a:t>Cleaned up data by removing HTML links, tokenizing words in the tweet and making all characters lowercase</a:t>
            </a:r>
          </a:p>
          <a:p>
            <a:r>
              <a:rPr lang="en-US" dirty="0" smtClean="0"/>
              <a:t>Created </a:t>
            </a:r>
            <a:r>
              <a:rPr lang="en-US" dirty="0"/>
              <a:t>300-dimentional </a:t>
            </a:r>
            <a:r>
              <a:rPr lang="en-US" dirty="0" smtClean="0"/>
              <a:t>vectors using arrays</a:t>
            </a:r>
          </a:p>
          <a:p>
            <a:r>
              <a:rPr lang="en-US" dirty="0" smtClean="0"/>
              <a:t>Scaled vectors in order to feed into classifier</a:t>
            </a:r>
          </a:p>
          <a:p>
            <a:r>
              <a:rPr lang="en-US" dirty="0" smtClean="0"/>
              <a:t>Trained two doc2vec models, distributed memory and distributed bag of words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89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31979" cy="4070678"/>
          </a:xfrm>
        </p:spPr>
        <p:txBody>
          <a:bodyPr/>
          <a:lstStyle/>
          <a:p>
            <a:r>
              <a:rPr lang="en-US" dirty="0"/>
              <a:t>Accuracy for Distributed Memory : 0.61 </a:t>
            </a:r>
            <a:endParaRPr lang="en-US" dirty="0" smtClean="0"/>
          </a:p>
          <a:p>
            <a:r>
              <a:rPr lang="en-US" dirty="0" smtClean="0"/>
              <a:t>Accuracy </a:t>
            </a:r>
            <a:r>
              <a:rPr lang="en-US" dirty="0"/>
              <a:t>for Distributed Bag Of Words : </a:t>
            </a:r>
            <a:r>
              <a:rPr lang="en-US" dirty="0" smtClean="0"/>
              <a:t>0.61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917" y="1825625"/>
            <a:ext cx="5721131" cy="49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2257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Handling Imbalance</a:t>
            </a:r>
            <a:endParaRPr lang="en-US" sz="4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60967"/>
            <a:ext cx="10178322" cy="429534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Random Oversampling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duplicating minority classes until balanced with majority class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2" y="2371948"/>
            <a:ext cx="7181487" cy="3935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0967" y="6539023"/>
            <a:ext cx="530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contrib.scikit-learn.org/imbalanced-learn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Sampling of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Oversampling:</a:t>
            </a:r>
          </a:p>
          <a:p>
            <a:pPr lvl="1"/>
            <a:r>
              <a:rPr lang="en-US" dirty="0" smtClean="0"/>
              <a:t>Accuracy </a:t>
            </a:r>
            <a:r>
              <a:rPr lang="en-US" dirty="0"/>
              <a:t>for Distributed Memory : </a:t>
            </a:r>
            <a:r>
              <a:rPr lang="mr-IN" dirty="0"/>
              <a:t>0.51 (+/- 0.03</a:t>
            </a:r>
            <a:r>
              <a:rPr lang="mr-IN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Accuracy </a:t>
            </a:r>
            <a:r>
              <a:rPr lang="en-US" dirty="0"/>
              <a:t>for Distributed Bag Of Words : </a:t>
            </a:r>
            <a:r>
              <a:rPr lang="mr-IN" dirty="0" smtClean="0"/>
              <a:t>0.</a:t>
            </a:r>
            <a:r>
              <a:rPr lang="en-US" dirty="0" smtClean="0"/>
              <a:t>51</a:t>
            </a:r>
            <a:r>
              <a:rPr lang="mr-IN" dirty="0" smtClean="0"/>
              <a:t> </a:t>
            </a:r>
            <a:r>
              <a:rPr lang="mr-IN" dirty="0"/>
              <a:t>(+/- </a:t>
            </a:r>
            <a:r>
              <a:rPr lang="mr-IN" dirty="0" smtClean="0"/>
              <a:t>0.0</a:t>
            </a:r>
            <a:r>
              <a:rPr lang="en-US" dirty="0" smtClean="0"/>
              <a:t>2</a:t>
            </a:r>
            <a:r>
              <a:rPr lang="mr-IN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Simple </a:t>
            </a:r>
            <a:r>
              <a:rPr lang="en-US" dirty="0" err="1" smtClean="0"/>
              <a:t>Undersampling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Accuracy for Distributed Memory : </a:t>
            </a:r>
            <a:r>
              <a:rPr lang="mr-IN" dirty="0"/>
              <a:t>0.46 (+/- 0.05)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Accuracy for Distributed Bag Of Words : </a:t>
            </a:r>
            <a:r>
              <a:rPr lang="mr-IN" dirty="0"/>
              <a:t>0.45 (+/- 0.04</a:t>
            </a:r>
            <a:r>
              <a:rPr lang="mr-I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is Sentiment Analysis?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158" y="1375671"/>
            <a:ext cx="7774585" cy="3887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662" y="6453352"/>
            <a:ext cx="253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Qburst.com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7834547" y="5414320"/>
            <a:ext cx="2568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Joshua Acosta</a:t>
            </a:r>
            <a:br>
              <a:rPr lang="en-US" sz="2400" dirty="0"/>
            </a:br>
            <a:r>
              <a:rPr lang="en-US" sz="2400" dirty="0" err="1"/>
              <a:t>Yangyang</a:t>
            </a:r>
            <a:r>
              <a:rPr lang="en-US" sz="2400" dirty="0"/>
              <a:t> Chen </a:t>
            </a:r>
          </a:p>
        </p:txBody>
      </p:sp>
    </p:spTree>
    <p:extLst>
      <p:ext uri="{BB962C8B-B14F-4D97-AF65-F5344CB8AC3E}">
        <p14:creationId xmlns:p14="http://schemas.microsoft.com/office/powerpoint/2010/main" val="2488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Sampling of </a:t>
            </a:r>
            <a:r>
              <a:rPr lang="en-US" dirty="0" smtClean="0"/>
              <a:t>Classes 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448" y="1524272"/>
            <a:ext cx="6159062" cy="52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/>
          <a:lstStyle/>
          <a:p>
            <a:pPr algn="ctr"/>
            <a:r>
              <a:rPr lang="en-US" dirty="0"/>
              <a:t>Sampling of Classes (continued)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650" y="1450428"/>
            <a:ext cx="6874959" cy="4726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683" y="6176963"/>
            <a:ext cx="10069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R. Xu, T. Chen, Y. Xia, and Q. Lu, "</a:t>
            </a:r>
            <a:r>
              <a:rPr lang="en-US" sz="1400" i="1" dirty="0"/>
              <a:t>Word Embedding Composition for Data Imbalances in Sentiment </a:t>
            </a:r>
            <a:endParaRPr lang="en-US" sz="1400" i="1" dirty="0" smtClean="0"/>
          </a:p>
          <a:p>
            <a:r>
              <a:rPr lang="en-US" sz="1400" i="1" dirty="0" smtClean="0"/>
              <a:t>and </a:t>
            </a:r>
            <a:r>
              <a:rPr lang="en-US" sz="1400" i="1" dirty="0"/>
              <a:t>Emotion Classification,</a:t>
            </a:r>
            <a:r>
              <a:rPr lang="en-US" sz="1400" dirty="0"/>
              <a:t>" 2015. [Online]. </a:t>
            </a:r>
          </a:p>
        </p:txBody>
      </p:sp>
    </p:spTree>
    <p:extLst>
      <p:ext uri="{BB962C8B-B14F-4D97-AF65-F5344CB8AC3E}">
        <p14:creationId xmlns:p14="http://schemas.microsoft.com/office/powerpoint/2010/main" val="70563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+mn-lt"/>
              </a:rPr>
              <a:t>Experimental Results</a:t>
            </a:r>
            <a:endParaRPr lang="en-US" sz="4400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946598"/>
              </p:ext>
            </p:extLst>
          </p:nvPr>
        </p:nvGraphicFramePr>
        <p:xfrm>
          <a:off x="2228195" y="1690691"/>
          <a:ext cx="7041931" cy="446837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46347"/>
                <a:gridCol w="2347792"/>
                <a:gridCol w="2347792"/>
              </a:tblGrid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Sampling Method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Training Method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Accuracy %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 err="1">
                          <a:effectLst/>
                        </a:rPr>
                        <a:t>Undersampling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DBOW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46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 err="1">
                          <a:effectLst/>
                        </a:rPr>
                        <a:t>Undersampling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DM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47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Oversampling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DBOW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51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Oversampling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DM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51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ADASYN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DBOW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52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ADASYN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DM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54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SMOTE SVM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DBOW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62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9648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SMOTE SVM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>
                          <a:effectLst/>
                        </a:rPr>
                        <a:t>DM</a:t>
                      </a:r>
                      <a:endParaRPr lang="en-US" sz="1200" kern="80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ts val="11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800" dirty="0">
                          <a:effectLst/>
                        </a:rPr>
                        <a:t>62</a:t>
                      </a:r>
                      <a:endParaRPr lang="en-US" sz="1200" kern="800" dirty="0">
                        <a:effectLst/>
                        <a:latin typeface="Palatino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scores than other studies, more work to be done </a:t>
            </a:r>
          </a:p>
          <a:p>
            <a:r>
              <a:rPr lang="en-US" dirty="0" smtClean="0"/>
              <a:t>140 character length limit and </a:t>
            </a:r>
            <a:r>
              <a:rPr lang="en-US" dirty="0"/>
              <a:t>Twitter </a:t>
            </a:r>
            <a:r>
              <a:rPr lang="en-US" dirty="0" smtClean="0"/>
              <a:t>syntax makes it difficult to learn context from tweets</a:t>
            </a:r>
          </a:p>
          <a:p>
            <a:r>
              <a:rPr lang="en-US" dirty="0" smtClean="0"/>
              <a:t>Over-sampling word </a:t>
            </a:r>
            <a:r>
              <a:rPr lang="en-US" dirty="0" err="1" smtClean="0"/>
              <a:t>embeddings</a:t>
            </a:r>
            <a:r>
              <a:rPr lang="en-US" dirty="0" smtClean="0"/>
              <a:t> improved classification accuracy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938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(Opinion Mining)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Language Processing, Text Analysis, Computational linguistics</a:t>
            </a:r>
          </a:p>
          <a:p>
            <a:endParaRPr lang="en-US" dirty="0" smtClean="0"/>
          </a:p>
          <a:p>
            <a:r>
              <a:rPr lang="en-US" dirty="0" smtClean="0"/>
              <a:t>Identify and extract subjective information</a:t>
            </a:r>
          </a:p>
          <a:p>
            <a:endParaRPr lang="en-US" dirty="0" smtClean="0"/>
          </a:p>
          <a:p>
            <a:r>
              <a:rPr lang="en-US" dirty="0" smtClean="0"/>
              <a:t>Widely applied to reviews and social </a:t>
            </a:r>
            <a:r>
              <a:rPr lang="en-US" dirty="0" err="1" smtClean="0"/>
              <a:t>meida</a:t>
            </a:r>
            <a:r>
              <a:rPr lang="en-US" dirty="0" smtClean="0"/>
              <a:t> –Twitter</a:t>
            </a:r>
          </a:p>
        </p:txBody>
      </p:sp>
    </p:spTree>
    <p:extLst>
      <p:ext uri="{BB962C8B-B14F-4D97-AF65-F5344CB8AC3E}">
        <p14:creationId xmlns:p14="http://schemas.microsoft.com/office/powerpoint/2010/main" val="16303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and Presidential Election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On the day of the </a:t>
            </a:r>
            <a:r>
              <a:rPr lang="en-US" sz="3600" dirty="0">
                <a:hlinkClick r:id="rId2" tooltip="United States presidential election, 2016"/>
              </a:rPr>
              <a:t>2016 U.S. presidential election</a:t>
            </a:r>
            <a:r>
              <a:rPr lang="en-US" sz="3600" dirty="0"/>
              <a:t>, Twitter proved to be the largest source of breaking news, with 40 million tweets sent by 10 p.m. (East Coast Time) that day</a:t>
            </a:r>
            <a:r>
              <a:rPr lang="en-US" sz="3600" dirty="0" smtClean="0"/>
              <a:t>.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                            --</a:t>
            </a:r>
            <a:r>
              <a:rPr lang="en-US" sz="3600" dirty="0"/>
              <a:t>Isaac, Mike; Ember, Sydney (November 8, 2016). </a:t>
            </a:r>
            <a:r>
              <a:rPr lang="en-US" sz="3600" dirty="0">
                <a:hlinkClick r:id="rId3"/>
              </a:rPr>
              <a:t>"For Election Day Influence, Twitter Ruled Social Media"</a:t>
            </a:r>
            <a:r>
              <a:rPr lang="en-US" sz="3600" dirty="0"/>
              <a:t>. </a:t>
            </a:r>
            <a:r>
              <a:rPr lang="en-US" sz="3600" i="1" dirty="0">
                <a:hlinkClick r:id="rId4" tooltip="The New York Times"/>
              </a:rPr>
              <a:t>The New York Times</a:t>
            </a:r>
            <a:r>
              <a:rPr lang="en-US" sz="3600" dirty="0"/>
              <a:t>.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7626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Currently methodologies available for use:</a:t>
            </a:r>
          </a:p>
          <a:p>
            <a:r>
              <a:rPr lang="en-US" dirty="0" smtClean="0"/>
              <a:t>Naïve Bayes</a:t>
            </a:r>
          </a:p>
          <a:p>
            <a:r>
              <a:rPr lang="en-US" dirty="0" smtClean="0"/>
              <a:t>Maximum Entropy</a:t>
            </a:r>
          </a:p>
          <a:p>
            <a:r>
              <a:rPr lang="en-US" dirty="0" smtClean="0"/>
              <a:t>SVM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Word2vec: Tomas </a:t>
            </a:r>
            <a:r>
              <a:rPr lang="en-US" b="1" dirty="0" err="1" smtClean="0">
                <a:solidFill>
                  <a:srgbClr val="FF0000"/>
                </a:solidFill>
              </a:rPr>
              <a:t>Mikolov</a:t>
            </a:r>
            <a:r>
              <a:rPr lang="en-US" b="1" dirty="0" smtClean="0">
                <a:solidFill>
                  <a:srgbClr val="FF0000"/>
                </a:solidFill>
              </a:rPr>
              <a:t> at Google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Doc2vec: an extension of Word2vec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and Doc2vec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altLang="zh-CN" dirty="0" smtClean="0"/>
              <a:t>is a group of related models to produce word </a:t>
            </a:r>
            <a:r>
              <a:rPr lang="en-US" altLang="zh-CN" dirty="0" err="1" smtClean="0"/>
              <a:t>embeddings</a:t>
            </a:r>
            <a:r>
              <a:rPr lang="en-US" altLang="zh-CN" dirty="0" smtClean="0"/>
              <a:t>. (not a single algorithm, not deep-learning) </a:t>
            </a:r>
          </a:p>
          <a:p>
            <a:endParaRPr lang="en-US" altLang="zh-CN" dirty="0" smtClean="0"/>
          </a:p>
          <a:p>
            <a:r>
              <a:rPr lang="en-US" dirty="0" smtClean="0"/>
              <a:t>Word2vec is a shallow, two-layer neural net that is trained to reconstruct linguistic contexts of words. </a:t>
            </a:r>
          </a:p>
          <a:p>
            <a:endParaRPr lang="en-US" dirty="0" smtClean="0"/>
          </a:p>
          <a:p>
            <a:r>
              <a:rPr lang="en-US" dirty="0" smtClean="0"/>
              <a:t>Doc2vec is an extension to word2vec towards documents. Instead of dealing with separate sentences, it aims at encoding the list of grouped sentences (implemented in the C, </a:t>
            </a:r>
            <a:r>
              <a:rPr lang="en-US" dirty="0" smtClean="0">
                <a:solidFill>
                  <a:srgbClr val="FF0000"/>
                </a:solidFill>
              </a:rPr>
              <a:t>Python</a:t>
            </a:r>
            <a:r>
              <a:rPr lang="en-US" dirty="0" smtClean="0"/>
              <a:t> and Java)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Doc2vec Algorithm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986" y="1554486"/>
            <a:ext cx="7704129" cy="462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Review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0225"/>
            <a:ext cx="10515600" cy="4596738"/>
          </a:xfrm>
        </p:spPr>
        <p:txBody>
          <a:bodyPr>
            <a:normAutofit/>
          </a:bodyPr>
          <a:lstStyle/>
          <a:p>
            <a:r>
              <a:rPr lang="en-US" i="1" dirty="0" err="1"/>
              <a:t>Duyu</a:t>
            </a:r>
            <a:r>
              <a:rPr lang="en-US" i="1" dirty="0"/>
              <a:t> </a:t>
            </a:r>
            <a:r>
              <a:rPr lang="en-US" i="1" dirty="0" smtClean="0"/>
              <a:t>Tang et.al. </a:t>
            </a:r>
            <a:r>
              <a:rPr lang="en-US" b="1" dirty="0" smtClean="0"/>
              <a:t>“Sentiment </a:t>
            </a:r>
            <a:r>
              <a:rPr lang="en-US" b="1" dirty="0" err="1"/>
              <a:t>Embeddings</a:t>
            </a:r>
            <a:r>
              <a:rPr lang="en-US" b="1" dirty="0"/>
              <a:t> with Applications to Sentiment </a:t>
            </a:r>
            <a:r>
              <a:rPr lang="en-US" b="1" dirty="0" smtClean="0"/>
              <a:t>Analysis”</a:t>
            </a:r>
            <a:r>
              <a:rPr lang="en-US" dirty="0" smtClean="0"/>
              <a:t>----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smtClean="0"/>
              <a:t>Hybrid Methods </a:t>
            </a:r>
            <a:r>
              <a:rPr lang="en-US" sz="3600" dirty="0" smtClean="0"/>
              <a:t>of different neural networks 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Review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Joseph </a:t>
            </a:r>
            <a:r>
              <a:rPr lang="en-US" i="1" dirty="0" err="1"/>
              <a:t>Lilleberg</a:t>
            </a:r>
            <a:r>
              <a:rPr lang="en-US" i="1" dirty="0"/>
              <a:t>, Yun Zhu, Yanqing Zhang. “</a:t>
            </a:r>
            <a:r>
              <a:rPr lang="en-US" b="1" dirty="0"/>
              <a:t>Support vector machines and Word2vec for text classification with semantic features</a:t>
            </a:r>
            <a:r>
              <a:rPr lang="en-US" i="1" dirty="0"/>
              <a:t>”.</a:t>
            </a:r>
            <a:r>
              <a:rPr lang="en-US" dirty="0"/>
              <a:t> </a:t>
            </a:r>
            <a:r>
              <a:rPr lang="en-US" dirty="0" smtClean="0"/>
              <a:t>----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     Combination </a:t>
            </a:r>
            <a:r>
              <a:rPr lang="en-US" sz="3200" dirty="0"/>
              <a:t>of Word2vec with </a:t>
            </a:r>
            <a:r>
              <a:rPr lang="en-US" sz="3200" dirty="0" err="1"/>
              <a:t>Tf-Idf</a:t>
            </a:r>
            <a:r>
              <a:rPr lang="en-US" sz="3200" dirty="0"/>
              <a:t> (Frequency analysis)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0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2845</TotalTime>
  <Words>623</Words>
  <Application>Microsoft Macintosh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Palatino</vt:lpstr>
      <vt:lpstr>Times New Roman</vt:lpstr>
      <vt:lpstr>宋体</vt:lpstr>
      <vt:lpstr>Office Theme</vt:lpstr>
      <vt:lpstr>Sentiment Analysis of Tweets Using Doc2vec</vt:lpstr>
      <vt:lpstr>What is Sentiment Analysis? </vt:lpstr>
      <vt:lpstr>Sentiment Analysis (Opinion Mining)</vt:lpstr>
      <vt:lpstr>Twitter and Presidential Election </vt:lpstr>
      <vt:lpstr>Methodologies: </vt:lpstr>
      <vt:lpstr>Word2vec and Doc2vec </vt:lpstr>
      <vt:lpstr>Doc2vec Algorithm</vt:lpstr>
      <vt:lpstr>Literature Review </vt:lpstr>
      <vt:lpstr>Literature Review </vt:lpstr>
      <vt:lpstr>Literature Review </vt:lpstr>
      <vt:lpstr>What are in Common</vt:lpstr>
      <vt:lpstr>Overview</vt:lpstr>
      <vt:lpstr>Dataset</vt:lpstr>
      <vt:lpstr>Exploratory Data Analysis</vt:lpstr>
      <vt:lpstr>Exploratory Data Analysis (continued)</vt:lpstr>
      <vt:lpstr>Methodology</vt:lpstr>
      <vt:lpstr>Preliminary Results</vt:lpstr>
      <vt:lpstr>Handling Imbalance</vt:lpstr>
      <vt:lpstr>Sampling of Classes</vt:lpstr>
      <vt:lpstr>Sampling of Classes (continued)</vt:lpstr>
      <vt:lpstr>Sampling of Classes (continued)</vt:lpstr>
      <vt:lpstr>Experimental Results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NLP-Sentiment Analysis</dc:title>
  <dc:creator>Brenda Chen</dc:creator>
  <cp:lastModifiedBy>Microsoft Office User</cp:lastModifiedBy>
  <cp:revision>72</cp:revision>
  <dcterms:created xsi:type="dcterms:W3CDTF">2016-11-22T19:54:17Z</dcterms:created>
  <dcterms:modified xsi:type="dcterms:W3CDTF">2017-08-29T20:37:14Z</dcterms:modified>
</cp:coreProperties>
</file>